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lear Sans Regular Bold" panose="020B0603030202020304" pitchFamily="34" charset="0"/>
      <p:regular r:id="rId17"/>
    </p:embeddedFont>
    <p:embeddedFont>
      <p:font typeface="Graphik Regular" panose="020B0503030202060203" pitchFamily="34" charset="77"/>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09" autoAdjust="0"/>
    <p:restoredTop sz="73182" autoAdjust="0"/>
  </p:normalViewPr>
  <p:slideViewPr>
    <p:cSldViewPr>
      <p:cViewPr>
        <p:scale>
          <a:sx n="57" d="100"/>
          <a:sy n="57" d="100"/>
        </p:scale>
        <p:origin x="1872"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48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esktop\Accenture%20task2022\Accenture%20dataset%20-%20Copy\Accenture%20Task_Ravina%20with%20diagram.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Task_Ravina with diagram.xlsx]Sheet1!PivotTable1</c:name>
    <c:fmtId val="-1"/>
  </c:pivotSource>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a:t>Top 5 Categories by aggregate "Popularity" score</a:t>
            </a:r>
          </a:p>
        </c:rich>
      </c:tx>
      <c:layout>
        <c:manualLayout>
          <c:xMode val="edge"/>
          <c:yMode val="edge"/>
          <c:x val="0.13563448715518883"/>
          <c:y val="3.7399465875251496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6553696652251119E-2"/>
          <c:y val="3.55932781129632E-2"/>
          <c:w val="0.89937628146591087"/>
          <c:h val="0.8138771137406644"/>
        </c:manualLayout>
      </c:layout>
      <c:barChart>
        <c:barDir val="col"/>
        <c:grouping val="clustered"/>
        <c:varyColors val="0"/>
        <c:ser>
          <c:idx val="0"/>
          <c:order val="0"/>
          <c:tx>
            <c:strRef>
              <c:f>Sheet1!$B$3</c:f>
              <c:strCache>
                <c:ptCount val="1"/>
                <c:pt idx="0">
                  <c:v>Total</c:v>
                </c:pt>
              </c:strCache>
            </c:strRef>
          </c:tx>
          <c:spPr>
            <a:solidFill>
              <a:schemeClr val="accent1"/>
            </a:solidFill>
            <a:ln>
              <a:noFill/>
            </a:ln>
            <a:effectLst/>
          </c:spPr>
          <c:invertIfNegative val="0"/>
          <c:dLbls>
            <c:dLbl>
              <c:idx val="0"/>
              <c:tx>
                <c:rich>
                  <a:bodyPr/>
                  <a:lstStyle/>
                  <a:p>
                    <a:r>
                      <a:rPr lang="en-US" dirty="0"/>
                      <a:t>1896</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AA4-2F46-94FC-A442862D5DD2}"/>
                </c:ext>
              </c:extLst>
            </c:dLbl>
            <c:dLbl>
              <c:idx val="1"/>
              <c:tx>
                <c:rich>
                  <a:bodyPr/>
                  <a:lstStyle/>
                  <a:p>
                    <a:r>
                      <a:rPr lang="en-US"/>
                      <a:t>1796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AA4-2F46-94FC-A442862D5DD2}"/>
                </c:ext>
              </c:extLst>
            </c:dLbl>
            <c:dLbl>
              <c:idx val="2"/>
              <c:tx>
                <c:rich>
                  <a:bodyPr/>
                  <a:lstStyle/>
                  <a:p>
                    <a:r>
                      <a:rPr lang="en-US"/>
                      <a:t>1717</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7AA4-2F46-94FC-A442862D5DD2}"/>
                </c:ext>
              </c:extLst>
            </c:dLbl>
            <c:dLbl>
              <c:idx val="3"/>
              <c:tx>
                <c:rich>
                  <a:bodyPr/>
                  <a:lstStyle/>
                  <a:p>
                    <a:r>
                      <a:rPr lang="en-US" dirty="0"/>
                      <a:t>1699</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AA4-2F46-94FC-A442862D5DD2}"/>
                </c:ext>
              </c:extLst>
            </c:dLbl>
            <c:dLbl>
              <c:idx val="4"/>
              <c:tx>
                <c:rich>
                  <a:bodyPr/>
                  <a:lstStyle/>
                  <a:p>
                    <a:r>
                      <a:rPr lang="en-US"/>
                      <a:t>1689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AA4-2F46-94FC-A442862D5DD2}"/>
                </c:ext>
              </c:extLst>
            </c:dLbl>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Sheet1!$A$4:$A$9</c:f>
              <c:strCache>
                <c:ptCount val="5"/>
                <c:pt idx="0">
                  <c:v>Technology</c:v>
                </c:pt>
                <c:pt idx="1">
                  <c:v>Science</c:v>
                </c:pt>
                <c:pt idx="2">
                  <c:v>Food</c:v>
                </c:pt>
                <c:pt idx="3">
                  <c:v>Animals</c:v>
                </c:pt>
                <c:pt idx="4">
                  <c:v>Healthy Eating</c:v>
                </c:pt>
              </c:strCache>
            </c:strRef>
          </c:cat>
          <c:val>
            <c:numRef>
              <c:f>Sheet1!$B$4:$B$9</c:f>
              <c:numCache>
                <c:formatCode>General</c:formatCode>
                <c:ptCount val="5"/>
                <c:pt idx="0">
                  <c:v>1353</c:v>
                </c:pt>
                <c:pt idx="1">
                  <c:v>1134</c:v>
                </c:pt>
                <c:pt idx="2">
                  <c:v>1091</c:v>
                </c:pt>
                <c:pt idx="3">
                  <c:v>971</c:v>
                </c:pt>
                <c:pt idx="4">
                  <c:v>898</c:v>
                </c:pt>
              </c:numCache>
            </c:numRef>
          </c:val>
          <c:extLst>
            <c:ext xmlns:c16="http://schemas.microsoft.com/office/drawing/2014/chart" uri="{C3380CC4-5D6E-409C-BE32-E72D297353CC}">
              <c16:uniqueId val="{00000000-7AA4-2F46-94FC-A442862D5DD2}"/>
            </c:ext>
          </c:extLst>
        </c:ser>
        <c:dLbls>
          <c:dLblPos val="outEnd"/>
          <c:showLegendKey val="0"/>
          <c:showVal val="1"/>
          <c:showCatName val="0"/>
          <c:showSerName val="0"/>
          <c:showPercent val="0"/>
          <c:showBubbleSize val="0"/>
        </c:dLbls>
        <c:gapWidth val="444"/>
        <c:overlap val="-90"/>
        <c:axId val="104520704"/>
        <c:axId val="108643456"/>
      </c:barChart>
      <c:catAx>
        <c:axId val="104520704"/>
        <c:scaling>
          <c:orientation val="minMax"/>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dirty="0"/>
                  <a:t>Aggregate "Popularity" score</a:t>
                </a:r>
              </a:p>
            </c:rich>
          </c:tx>
          <c:layout>
            <c:manualLayout>
              <c:xMode val="edge"/>
              <c:yMode val="edge"/>
              <c:x val="0.36605212883228516"/>
              <c:y val="0.93086464789174772"/>
            </c:manualLayout>
          </c:layout>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08643456"/>
        <c:crosses val="autoZero"/>
        <c:auto val="1"/>
        <c:lblAlgn val="ctr"/>
        <c:lblOffset val="100"/>
        <c:noMultiLvlLbl val="0"/>
      </c:catAx>
      <c:valAx>
        <c:axId val="108643456"/>
        <c:scaling>
          <c:orientation val="minMax"/>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a:t>Categories</a:t>
                </a:r>
              </a:p>
            </c:rich>
          </c:tx>
          <c:layout>
            <c:manualLayout>
              <c:xMode val="edge"/>
              <c:yMode val="edge"/>
              <c:x val="3.2593083960784995E-2"/>
              <c:y val="0.36104739971408711"/>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04520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0.07739</cdr:x>
      <cdr:y>0.86647</cdr:y>
    </cdr:from>
    <cdr:to>
      <cdr:x>0.96411</cdr:x>
      <cdr:y>0.90775</cdr:y>
    </cdr:to>
    <cdr:sp macro="" textlink="">
      <cdr:nvSpPr>
        <cdr:cNvPr id="2" name="TextBox 1">
          <a:extLst xmlns:a="http://schemas.openxmlformats.org/drawingml/2006/main">
            <a:ext uri="{FF2B5EF4-FFF2-40B4-BE49-F238E27FC236}">
              <a16:creationId xmlns:a16="http://schemas.microsoft.com/office/drawing/2014/main" id="{690F4028-4816-0B74-B1BB-73872F608B14}"/>
            </a:ext>
          </a:extLst>
        </cdr:cNvPr>
        <cdr:cNvSpPr txBox="1"/>
      </cdr:nvSpPr>
      <cdr:spPr>
        <a:xfrm xmlns:a="http://schemas.openxmlformats.org/drawingml/2006/main">
          <a:off x="1137746" y="6731467"/>
          <a:ext cx="13035900" cy="32067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000" dirty="0"/>
            <a:t>               Animals                               Science                            Healthy Eating                          Technology                               Food</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all-important results and I will present them as a series of insights and visualizations from our analysis.</a:t>
            </a:r>
          </a:p>
          <a:p>
            <a:pPr lvl="0"/>
            <a:endParaRPr lang="en-US" dirty="0"/>
          </a:p>
          <a:p>
            <a:pPr lvl="0"/>
            <a:r>
              <a:rPr lang="en-US" dirty="0"/>
              <a:t>To wrap up, I will summarize and open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36,500,000 posts every year, of which, this is all unstructured data making it very hard to make sense of.</a:t>
            </a:r>
          </a:p>
          <a:p>
            <a:pPr lvl="0"/>
            <a:endParaRPr lang="en-US" dirty="0"/>
          </a:p>
          <a:p>
            <a:pPr lvl="0"/>
            <a:r>
              <a:rPr lang="en-US" dirty="0"/>
              <a:t>Currently,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Anisha Sharma,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Public Speaking and Animal.</a:t>
            </a:r>
          </a:p>
          <a:p>
            <a:pPr lvl="0"/>
            <a:endParaRPr lang="en-US" dirty="0"/>
          </a:p>
          <a:p>
            <a:pPr lvl="0"/>
            <a:r>
              <a:rPr lang="en-US" dirty="0"/>
              <a:t>As well as this, there was 1699 posts from just the Food category alone! People obviously really like food!</a:t>
            </a:r>
          </a:p>
          <a:p>
            <a:pPr lvl="0"/>
            <a:endParaRPr lang="en-US" dirty="0"/>
          </a:p>
          <a:p>
            <a:pPr lvl="0"/>
            <a:r>
              <a:rPr lang="en-US" dirty="0"/>
              <a:t>And, the most common month for users to post within was May, since this is such a summer break month with beginning of the holiday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66800" y="98440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50569" y="3249711"/>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r>
              <a:rPr lang="en-US" dirty="0" err="1"/>
              <a:t>Jd</a:t>
            </a:r>
            <a:r>
              <a:rPr lang="en-US" dirty="0"/>
              <a:t>                                                  </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93134D9F-0C11-9595-3C90-8736AEB0A111}"/>
              </a:ext>
            </a:extLst>
          </p:cNvPr>
          <p:cNvSpPr txBox="1"/>
          <p:nvPr/>
        </p:nvSpPr>
        <p:spPr>
          <a:xfrm>
            <a:off x="9108858" y="3514338"/>
            <a:ext cx="6457985" cy="3416320"/>
          </a:xfrm>
          <a:prstGeom prst="rect">
            <a:avLst/>
          </a:prstGeom>
          <a:noFill/>
        </p:spPr>
        <p:txBody>
          <a:bodyPr wrap="square" rtlCol="0">
            <a:spAutoFit/>
          </a:bodyPr>
          <a:lstStyle/>
          <a:p>
            <a:r>
              <a:rPr lang="en-US" sz="2400" dirty="0"/>
              <a:t>Social Buzz  is a fast-growing technology unicorn that need to adapt quickly to its globe scale.</a:t>
            </a:r>
          </a:p>
          <a:p>
            <a:r>
              <a:rPr lang="en-US" sz="2400" dirty="0"/>
              <a:t>Accenture has begun a 3-month POC focusing on these tasks:</a:t>
            </a:r>
          </a:p>
          <a:p>
            <a:endParaRPr lang="en-US" sz="2400" dirty="0"/>
          </a:p>
          <a:p>
            <a:pPr marL="285750" indent="-285750">
              <a:buFont typeface="Arial" panose="020B0604020202020204" pitchFamily="34" charset="0"/>
              <a:buChar char="•"/>
            </a:pPr>
            <a:r>
              <a:rPr lang="en-US" sz="2400" dirty="0"/>
              <a:t>An audit of Social Buzz’s big data practice</a:t>
            </a:r>
          </a:p>
          <a:p>
            <a:pPr marL="285750" indent="-285750">
              <a:buFont typeface="Arial" panose="020B0604020202020204" pitchFamily="34" charset="0"/>
              <a:buChar char="•"/>
            </a:pPr>
            <a:r>
              <a:rPr lang="en-US" sz="2400" dirty="0"/>
              <a:t>Recommendation for a successful IPO</a:t>
            </a:r>
          </a:p>
          <a:p>
            <a:pPr marL="285750" indent="-285750">
              <a:buFont typeface="Arial" panose="020B0604020202020204" pitchFamily="34" charset="0"/>
              <a:buChar char="•"/>
            </a:pPr>
            <a:r>
              <a:rPr lang="en-US" sz="2400" dirty="0"/>
              <a:t>Analysis to find Social Buzz’s top 5 most popular categories of content.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3" name="TextBox 22">
            <a:extLst>
              <a:ext uri="{FF2B5EF4-FFF2-40B4-BE49-F238E27FC236}">
                <a16:creationId xmlns:a16="http://schemas.microsoft.com/office/drawing/2014/main" id="{52530616-FF13-02CE-BBCF-3B836E7FE479}"/>
              </a:ext>
            </a:extLst>
          </p:cNvPr>
          <p:cNvSpPr txBox="1"/>
          <p:nvPr/>
        </p:nvSpPr>
        <p:spPr>
          <a:xfrm>
            <a:off x="3886200" y="5088140"/>
            <a:ext cx="5257800" cy="3046988"/>
          </a:xfrm>
          <a:prstGeom prst="rect">
            <a:avLst/>
          </a:prstGeom>
          <a:noFill/>
        </p:spPr>
        <p:txBody>
          <a:bodyPr wrap="square" rtlCol="0">
            <a:spAutoFit/>
          </a:bodyPr>
          <a:lstStyle/>
          <a:p>
            <a:r>
              <a:rPr lang="en-US" sz="2400" dirty="0">
                <a:solidFill>
                  <a:schemeClr val="bg1"/>
                </a:solidFill>
              </a:rPr>
              <a:t>Over 100.000 posts per day</a:t>
            </a:r>
          </a:p>
          <a:p>
            <a:endParaRPr lang="en-US" sz="2400" dirty="0">
              <a:solidFill>
                <a:schemeClr val="bg1"/>
              </a:solidFill>
            </a:endParaRPr>
          </a:p>
          <a:p>
            <a:r>
              <a:rPr lang="en-US" sz="2400" dirty="0">
                <a:solidFill>
                  <a:schemeClr val="bg1"/>
                </a:solidFill>
              </a:rPr>
              <a:t>36,500,000 pieces of content per year</a:t>
            </a:r>
          </a:p>
          <a:p>
            <a:endParaRPr lang="en-US" sz="2400" dirty="0">
              <a:solidFill>
                <a:schemeClr val="bg1"/>
              </a:solidFill>
            </a:endParaRPr>
          </a:p>
          <a:p>
            <a:r>
              <a:rPr lang="en-US" sz="2400" dirty="0">
                <a:solidFill>
                  <a:schemeClr val="bg1"/>
                </a:solidFill>
              </a:rPr>
              <a:t>But how to Capitalize on it when there is so much?</a:t>
            </a:r>
          </a:p>
          <a:p>
            <a:r>
              <a:rPr lang="en-US" sz="2400" dirty="0">
                <a:solidFill>
                  <a:schemeClr val="bg1"/>
                </a:solidFill>
              </a:rPr>
              <a:t>Analysis to find Social Buzz’s top 5 most popular categories of content.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a:extLst>
              <a:ext uri="{FF2B5EF4-FFF2-40B4-BE49-F238E27FC236}">
                <a16:creationId xmlns:a16="http://schemas.microsoft.com/office/drawing/2014/main" id="{E28B446D-C60A-32B2-5DF2-20E3ADF00979}"/>
              </a:ext>
            </a:extLst>
          </p:cNvPr>
          <p:cNvSpPr txBox="1"/>
          <p:nvPr/>
        </p:nvSpPr>
        <p:spPr>
          <a:xfrm>
            <a:off x="14500855" y="1454169"/>
            <a:ext cx="3352800" cy="923330"/>
          </a:xfrm>
          <a:prstGeom prst="rect">
            <a:avLst/>
          </a:prstGeom>
          <a:noFill/>
        </p:spPr>
        <p:txBody>
          <a:bodyPr wrap="square" rtlCol="0">
            <a:spAutoFit/>
          </a:bodyPr>
          <a:lstStyle/>
          <a:p>
            <a:r>
              <a:rPr lang="en-US" b="1" dirty="0"/>
              <a:t>ANDREW FLEMING</a:t>
            </a:r>
          </a:p>
          <a:p>
            <a:r>
              <a:rPr lang="en-US" b="1" dirty="0"/>
              <a:t>Chief Technology</a:t>
            </a:r>
          </a:p>
          <a:p>
            <a:r>
              <a:rPr lang="en-US" b="1" dirty="0"/>
              <a:t>Architect</a:t>
            </a:r>
          </a:p>
        </p:txBody>
      </p:sp>
      <p:sp>
        <p:nvSpPr>
          <p:cNvPr id="34" name="TextBox 33">
            <a:extLst>
              <a:ext uri="{FF2B5EF4-FFF2-40B4-BE49-F238E27FC236}">
                <a16:creationId xmlns:a16="http://schemas.microsoft.com/office/drawing/2014/main" id="{9FF9D072-D3E9-654E-A840-5EA2C2975F8A}"/>
              </a:ext>
            </a:extLst>
          </p:cNvPr>
          <p:cNvSpPr txBox="1"/>
          <p:nvPr/>
        </p:nvSpPr>
        <p:spPr>
          <a:xfrm>
            <a:off x="14608211" y="4509682"/>
            <a:ext cx="2765389" cy="646331"/>
          </a:xfrm>
          <a:prstGeom prst="rect">
            <a:avLst/>
          </a:prstGeom>
          <a:noFill/>
        </p:spPr>
        <p:txBody>
          <a:bodyPr wrap="square" rtlCol="0">
            <a:spAutoFit/>
          </a:bodyPr>
          <a:lstStyle/>
          <a:p>
            <a:r>
              <a:rPr lang="en-US" b="1" dirty="0"/>
              <a:t>MARCUS ROMPTON</a:t>
            </a:r>
          </a:p>
          <a:p>
            <a:r>
              <a:rPr lang="en-US" b="1" dirty="0"/>
              <a:t>Senior Principal</a:t>
            </a:r>
          </a:p>
        </p:txBody>
      </p:sp>
      <p:sp>
        <p:nvSpPr>
          <p:cNvPr id="35" name="TextBox 34">
            <a:extLst>
              <a:ext uri="{FF2B5EF4-FFF2-40B4-BE49-F238E27FC236}">
                <a16:creationId xmlns:a16="http://schemas.microsoft.com/office/drawing/2014/main" id="{7687D8BA-BF7C-8CCE-C58D-3CDAF905FDF9}"/>
              </a:ext>
            </a:extLst>
          </p:cNvPr>
          <p:cNvSpPr txBox="1"/>
          <p:nvPr/>
        </p:nvSpPr>
        <p:spPr>
          <a:xfrm>
            <a:off x="14608211" y="7421293"/>
            <a:ext cx="2384389" cy="646331"/>
          </a:xfrm>
          <a:prstGeom prst="rect">
            <a:avLst/>
          </a:prstGeom>
          <a:noFill/>
        </p:spPr>
        <p:txBody>
          <a:bodyPr wrap="square" rtlCol="0">
            <a:spAutoFit/>
          </a:bodyPr>
          <a:lstStyle/>
          <a:p>
            <a:r>
              <a:rPr lang="en-US" b="1" dirty="0"/>
              <a:t>ANISHA SHARMA</a:t>
            </a:r>
          </a:p>
          <a:p>
            <a:r>
              <a:rPr lang="en-US" b="1" dirty="0"/>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E6ADFE28-54D5-2905-AF62-D86D75E8CAEF}"/>
              </a:ext>
            </a:extLst>
          </p:cNvPr>
          <p:cNvSpPr txBox="1"/>
          <p:nvPr/>
        </p:nvSpPr>
        <p:spPr>
          <a:xfrm>
            <a:off x="4128811" y="1501953"/>
            <a:ext cx="2947441" cy="461665"/>
          </a:xfrm>
          <a:prstGeom prst="rect">
            <a:avLst/>
          </a:prstGeom>
          <a:noFill/>
        </p:spPr>
        <p:txBody>
          <a:bodyPr wrap="square" rtlCol="0">
            <a:spAutoFit/>
          </a:bodyPr>
          <a:lstStyle/>
          <a:p>
            <a:r>
              <a:rPr lang="en-US" sz="2400" dirty="0">
                <a:solidFill>
                  <a:schemeClr val="bg1"/>
                </a:solidFill>
              </a:rPr>
              <a:t>Data Understanding</a:t>
            </a:r>
          </a:p>
        </p:txBody>
      </p:sp>
      <p:sp>
        <p:nvSpPr>
          <p:cNvPr id="42" name="TextBox 41">
            <a:extLst>
              <a:ext uri="{FF2B5EF4-FFF2-40B4-BE49-F238E27FC236}">
                <a16:creationId xmlns:a16="http://schemas.microsoft.com/office/drawing/2014/main" id="{8D20026A-13C7-D733-B7CC-F1B17E3DA44C}"/>
              </a:ext>
            </a:extLst>
          </p:cNvPr>
          <p:cNvSpPr txBox="1"/>
          <p:nvPr/>
        </p:nvSpPr>
        <p:spPr>
          <a:xfrm>
            <a:off x="5923567" y="3112821"/>
            <a:ext cx="2429747" cy="461665"/>
          </a:xfrm>
          <a:prstGeom prst="rect">
            <a:avLst/>
          </a:prstGeom>
          <a:noFill/>
        </p:spPr>
        <p:txBody>
          <a:bodyPr wrap="square" rtlCol="0">
            <a:spAutoFit/>
          </a:bodyPr>
          <a:lstStyle/>
          <a:p>
            <a:r>
              <a:rPr lang="en-US" sz="2400" dirty="0">
                <a:solidFill>
                  <a:schemeClr val="bg1"/>
                </a:solidFill>
              </a:rPr>
              <a:t>Data</a:t>
            </a:r>
            <a:r>
              <a:rPr lang="en-US" dirty="0">
                <a:solidFill>
                  <a:schemeClr val="bg1"/>
                </a:solidFill>
              </a:rPr>
              <a:t> </a:t>
            </a:r>
            <a:r>
              <a:rPr lang="en-US" sz="2400" dirty="0">
                <a:solidFill>
                  <a:schemeClr val="bg1"/>
                </a:solidFill>
              </a:rPr>
              <a:t>Cleaning</a:t>
            </a:r>
          </a:p>
        </p:txBody>
      </p:sp>
      <p:sp>
        <p:nvSpPr>
          <p:cNvPr id="43" name="TextBox 42">
            <a:extLst>
              <a:ext uri="{FF2B5EF4-FFF2-40B4-BE49-F238E27FC236}">
                <a16:creationId xmlns:a16="http://schemas.microsoft.com/office/drawing/2014/main" id="{C7FBC0B2-4E0A-3E8B-F5D5-F4E0BFEDA422}"/>
              </a:ext>
            </a:extLst>
          </p:cNvPr>
          <p:cNvSpPr txBox="1"/>
          <p:nvPr/>
        </p:nvSpPr>
        <p:spPr>
          <a:xfrm>
            <a:off x="7738121" y="4616950"/>
            <a:ext cx="2811757" cy="461665"/>
          </a:xfrm>
          <a:prstGeom prst="rect">
            <a:avLst/>
          </a:prstGeom>
          <a:noFill/>
        </p:spPr>
        <p:txBody>
          <a:bodyPr wrap="square" rtlCol="0">
            <a:spAutoFit/>
          </a:bodyPr>
          <a:lstStyle/>
          <a:p>
            <a:r>
              <a:rPr lang="en-US" sz="2400" dirty="0">
                <a:solidFill>
                  <a:schemeClr val="bg1"/>
                </a:solidFill>
              </a:rPr>
              <a:t>Data Modelling</a:t>
            </a:r>
          </a:p>
        </p:txBody>
      </p:sp>
      <p:sp>
        <p:nvSpPr>
          <p:cNvPr id="44" name="TextBox 43">
            <a:extLst>
              <a:ext uri="{FF2B5EF4-FFF2-40B4-BE49-F238E27FC236}">
                <a16:creationId xmlns:a16="http://schemas.microsoft.com/office/drawing/2014/main" id="{F020DCEC-069E-961D-3935-3C54141F70F3}"/>
              </a:ext>
            </a:extLst>
          </p:cNvPr>
          <p:cNvSpPr txBox="1"/>
          <p:nvPr/>
        </p:nvSpPr>
        <p:spPr>
          <a:xfrm>
            <a:off x="9492670" y="6204766"/>
            <a:ext cx="3270164" cy="461665"/>
          </a:xfrm>
          <a:prstGeom prst="rect">
            <a:avLst/>
          </a:prstGeom>
          <a:noFill/>
        </p:spPr>
        <p:txBody>
          <a:bodyPr wrap="square" rtlCol="0">
            <a:spAutoFit/>
          </a:bodyPr>
          <a:lstStyle/>
          <a:p>
            <a:r>
              <a:rPr lang="en-US" sz="2400" dirty="0">
                <a:solidFill>
                  <a:schemeClr val="bg1"/>
                </a:solidFill>
              </a:rPr>
              <a:t>Data Analysis</a:t>
            </a:r>
          </a:p>
        </p:txBody>
      </p:sp>
      <p:sp>
        <p:nvSpPr>
          <p:cNvPr id="45" name="TextBox 44">
            <a:extLst>
              <a:ext uri="{FF2B5EF4-FFF2-40B4-BE49-F238E27FC236}">
                <a16:creationId xmlns:a16="http://schemas.microsoft.com/office/drawing/2014/main" id="{6626522B-08B1-7245-AD97-51C868FBDA62}"/>
              </a:ext>
            </a:extLst>
          </p:cNvPr>
          <p:cNvSpPr txBox="1"/>
          <p:nvPr/>
        </p:nvSpPr>
        <p:spPr>
          <a:xfrm>
            <a:off x="11337710" y="8033665"/>
            <a:ext cx="3216490" cy="461665"/>
          </a:xfrm>
          <a:prstGeom prst="rect">
            <a:avLst/>
          </a:prstGeom>
          <a:noFill/>
        </p:spPr>
        <p:txBody>
          <a:bodyPr wrap="square" rtlCol="0">
            <a:spAutoFit/>
          </a:bodyPr>
          <a:lstStyle/>
          <a:p>
            <a:r>
              <a:rPr lang="en-US" sz="2400" dirty="0">
                <a:solidFill>
                  <a:schemeClr val="bg1"/>
                </a:solidFill>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36EF5516-EE47-76F9-FE20-D360254B6063}"/>
              </a:ext>
            </a:extLst>
          </p:cNvPr>
          <p:cNvSpPr txBox="1"/>
          <p:nvPr/>
        </p:nvSpPr>
        <p:spPr>
          <a:xfrm>
            <a:off x="3346764" y="4304929"/>
            <a:ext cx="691836" cy="646331"/>
          </a:xfrm>
          <a:prstGeom prst="rect">
            <a:avLst/>
          </a:prstGeom>
          <a:noFill/>
        </p:spPr>
        <p:txBody>
          <a:bodyPr wrap="square" rtlCol="0">
            <a:spAutoFit/>
          </a:bodyPr>
          <a:lstStyle/>
          <a:p>
            <a:r>
              <a:rPr lang="en-US" sz="3600" dirty="0">
                <a:solidFill>
                  <a:srgbClr val="A100FF"/>
                </a:solidFill>
              </a:rPr>
              <a:t>16</a:t>
            </a:r>
          </a:p>
        </p:txBody>
      </p:sp>
      <p:sp>
        <p:nvSpPr>
          <p:cNvPr id="17" name="TextBox 16">
            <a:extLst>
              <a:ext uri="{FF2B5EF4-FFF2-40B4-BE49-F238E27FC236}">
                <a16:creationId xmlns:a16="http://schemas.microsoft.com/office/drawing/2014/main" id="{0F4CDE37-85F9-1684-2CAB-E4BB7783C32E}"/>
              </a:ext>
            </a:extLst>
          </p:cNvPr>
          <p:cNvSpPr txBox="1"/>
          <p:nvPr/>
        </p:nvSpPr>
        <p:spPr>
          <a:xfrm>
            <a:off x="8093962" y="4338684"/>
            <a:ext cx="1541651" cy="646331"/>
          </a:xfrm>
          <a:prstGeom prst="rect">
            <a:avLst/>
          </a:prstGeom>
          <a:noFill/>
        </p:spPr>
        <p:txBody>
          <a:bodyPr wrap="square" rtlCol="0">
            <a:spAutoFit/>
          </a:bodyPr>
          <a:lstStyle/>
          <a:p>
            <a:r>
              <a:rPr lang="en-US" sz="3600" dirty="0">
                <a:solidFill>
                  <a:srgbClr val="A100FF"/>
                </a:solidFill>
              </a:rPr>
              <a:t>1699</a:t>
            </a:r>
          </a:p>
        </p:txBody>
      </p:sp>
      <p:sp>
        <p:nvSpPr>
          <p:cNvPr id="18" name="TextBox 17">
            <a:extLst>
              <a:ext uri="{FF2B5EF4-FFF2-40B4-BE49-F238E27FC236}">
                <a16:creationId xmlns:a16="http://schemas.microsoft.com/office/drawing/2014/main" id="{6DA1B1BC-A096-5404-F2B9-018CE23B0A58}"/>
              </a:ext>
            </a:extLst>
          </p:cNvPr>
          <p:cNvSpPr txBox="1"/>
          <p:nvPr/>
        </p:nvSpPr>
        <p:spPr>
          <a:xfrm>
            <a:off x="13690975" y="4304929"/>
            <a:ext cx="2231361" cy="646331"/>
          </a:xfrm>
          <a:prstGeom prst="rect">
            <a:avLst/>
          </a:prstGeom>
          <a:noFill/>
        </p:spPr>
        <p:txBody>
          <a:bodyPr wrap="square" rtlCol="0">
            <a:spAutoFit/>
          </a:bodyPr>
          <a:lstStyle/>
          <a:p>
            <a:r>
              <a:rPr lang="en-US" sz="3600" dirty="0">
                <a:solidFill>
                  <a:srgbClr val="A100FF"/>
                </a:solidFill>
              </a:rPr>
              <a:t>May</a:t>
            </a:r>
          </a:p>
        </p:txBody>
      </p:sp>
      <p:sp>
        <p:nvSpPr>
          <p:cNvPr id="19" name="TextBox 18">
            <a:extLst>
              <a:ext uri="{FF2B5EF4-FFF2-40B4-BE49-F238E27FC236}">
                <a16:creationId xmlns:a16="http://schemas.microsoft.com/office/drawing/2014/main" id="{4115CA7C-AD81-9F6B-B978-108E323E4E77}"/>
              </a:ext>
            </a:extLst>
          </p:cNvPr>
          <p:cNvSpPr txBox="1"/>
          <p:nvPr/>
        </p:nvSpPr>
        <p:spPr>
          <a:xfrm>
            <a:off x="2686015" y="5518486"/>
            <a:ext cx="1962185" cy="830997"/>
          </a:xfrm>
          <a:prstGeom prst="rect">
            <a:avLst/>
          </a:prstGeom>
          <a:noFill/>
        </p:spPr>
        <p:txBody>
          <a:bodyPr wrap="square" rtlCol="0">
            <a:spAutoFit/>
          </a:bodyPr>
          <a:lstStyle/>
          <a:p>
            <a:pPr algn="ctr"/>
            <a:r>
              <a:rPr lang="en-US" sz="2400" dirty="0"/>
              <a:t>Unique Categories</a:t>
            </a:r>
          </a:p>
        </p:txBody>
      </p:sp>
      <p:sp>
        <p:nvSpPr>
          <p:cNvPr id="20" name="TextBox 19">
            <a:extLst>
              <a:ext uri="{FF2B5EF4-FFF2-40B4-BE49-F238E27FC236}">
                <a16:creationId xmlns:a16="http://schemas.microsoft.com/office/drawing/2014/main" id="{E32C2989-03E3-5BFD-BD84-F77D159D716D}"/>
              </a:ext>
            </a:extLst>
          </p:cNvPr>
          <p:cNvSpPr txBox="1"/>
          <p:nvPr/>
        </p:nvSpPr>
        <p:spPr>
          <a:xfrm>
            <a:off x="7899330" y="5499598"/>
            <a:ext cx="2168903" cy="830997"/>
          </a:xfrm>
          <a:prstGeom prst="rect">
            <a:avLst/>
          </a:prstGeom>
          <a:noFill/>
        </p:spPr>
        <p:txBody>
          <a:bodyPr wrap="square" rtlCol="0">
            <a:spAutoFit/>
          </a:bodyPr>
          <a:lstStyle/>
          <a:p>
            <a:r>
              <a:rPr lang="en-US" sz="2400" dirty="0"/>
              <a:t>Reactions to “Food ” posts</a:t>
            </a:r>
          </a:p>
        </p:txBody>
      </p:sp>
      <p:sp>
        <p:nvSpPr>
          <p:cNvPr id="21" name="TextBox 20">
            <a:extLst>
              <a:ext uri="{FF2B5EF4-FFF2-40B4-BE49-F238E27FC236}">
                <a16:creationId xmlns:a16="http://schemas.microsoft.com/office/drawing/2014/main" id="{F2F3DBF1-FC8C-125E-56F1-8E535B4C53C3}"/>
              </a:ext>
            </a:extLst>
          </p:cNvPr>
          <p:cNvSpPr txBox="1"/>
          <p:nvPr/>
        </p:nvSpPr>
        <p:spPr>
          <a:xfrm rot="10800000" flipV="1">
            <a:off x="13346402" y="5499598"/>
            <a:ext cx="2168904" cy="830997"/>
          </a:xfrm>
          <a:prstGeom prst="rect">
            <a:avLst/>
          </a:prstGeom>
          <a:noFill/>
        </p:spPr>
        <p:txBody>
          <a:bodyPr wrap="square" rtlCol="0">
            <a:spAutoFit/>
          </a:bodyPr>
          <a:lstStyle/>
          <a:p>
            <a:r>
              <a:rPr lang="en-US" sz="2400" dirty="0"/>
              <a:t>Month with most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1EE3A282-6EA5-2412-783F-352D3F97526C}"/>
              </a:ext>
            </a:extLst>
          </p:cNvPr>
          <p:cNvGraphicFramePr>
            <a:graphicFrameLocks/>
          </p:cNvGraphicFramePr>
          <p:nvPr>
            <p:extLst>
              <p:ext uri="{D42A27DB-BD31-4B8C-83A1-F6EECF244321}">
                <p14:modId xmlns:p14="http://schemas.microsoft.com/office/powerpoint/2010/main" val="4041951138"/>
              </p:ext>
            </p:extLst>
          </p:nvPr>
        </p:nvGraphicFramePr>
        <p:xfrm>
          <a:off x="2824654" y="1383833"/>
          <a:ext cx="14701346" cy="7768804"/>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DD9DB20C-FE61-BD24-B9A1-FC4A274AAD79}"/>
              </a:ext>
            </a:extLst>
          </p:cNvPr>
          <p:cNvSpPr txBox="1"/>
          <p:nvPr/>
        </p:nvSpPr>
        <p:spPr>
          <a:xfrm>
            <a:off x="11430000" y="1919209"/>
            <a:ext cx="5410200" cy="7386638"/>
          </a:xfrm>
          <a:prstGeom prst="rect">
            <a:avLst/>
          </a:prstGeom>
          <a:noFill/>
        </p:spPr>
        <p:txBody>
          <a:bodyPr wrap="square" rtlCol="0">
            <a:spAutoFit/>
          </a:bodyPr>
          <a:lstStyle/>
          <a:p>
            <a:r>
              <a:rPr lang="en-US" sz="2000" b="1" dirty="0"/>
              <a:t>Analysis</a:t>
            </a:r>
          </a:p>
          <a:p>
            <a:r>
              <a:rPr lang="en-US" dirty="0"/>
              <a:t> </a:t>
            </a:r>
          </a:p>
          <a:p>
            <a:r>
              <a:rPr lang="en-US" dirty="0"/>
              <a:t>Animals and Science are the most popular categories of the content showing that the people enjoy  “Animals” and factual content the most.</a:t>
            </a:r>
          </a:p>
          <a:p>
            <a:endParaRPr lang="en-US" dirty="0"/>
          </a:p>
          <a:p>
            <a:endParaRPr lang="en-US" dirty="0"/>
          </a:p>
          <a:p>
            <a:endParaRPr lang="en-US" dirty="0"/>
          </a:p>
          <a:p>
            <a:r>
              <a:rPr lang="en-US" sz="2000" b="1" dirty="0"/>
              <a:t>Insight</a:t>
            </a:r>
          </a:p>
          <a:p>
            <a:endParaRPr lang="en-US" dirty="0"/>
          </a:p>
          <a:p>
            <a:r>
              <a:rPr lang="en-US" dirty="0"/>
              <a:t>Cooking is a common theme with the top 5 categories with “Healthy eating” ranking the highest. This may give an indication to the audience with your user base. You could use this insight to create a campaign and work with healthy eating brands to boost user engagement.</a:t>
            </a:r>
          </a:p>
          <a:p>
            <a:endParaRPr lang="en-US" dirty="0"/>
          </a:p>
          <a:p>
            <a:endParaRPr lang="en-US" dirty="0"/>
          </a:p>
          <a:p>
            <a:endParaRPr lang="en-US" dirty="0"/>
          </a:p>
          <a:p>
            <a:r>
              <a:rPr lang="en-US" sz="2000" b="1" dirty="0"/>
              <a:t>Nest Steps</a:t>
            </a:r>
          </a:p>
          <a:p>
            <a:endParaRPr lang="en-US" dirty="0"/>
          </a:p>
          <a:p>
            <a:r>
              <a:rPr lang="en-US" dirty="0"/>
              <a:t>This ad-hoc analysis is insightful, but it’s time to take this analysis into large scale production for real-time understanding of your business. We can show you how to do this.</a:t>
            </a:r>
          </a:p>
          <a:p>
            <a:endParaRPr lang="en-US" dirty="0"/>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1252</TotalTime>
  <Words>1271</Words>
  <Application>Microsoft Macintosh PowerPoint</Application>
  <PresentationFormat>Custom</PresentationFormat>
  <Paragraphs>148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Clear Sans Regular Bold</vt:lpstr>
      <vt:lpstr>Graphik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Sharma, Anisha</cp:lastModifiedBy>
  <cp:revision>16</cp:revision>
  <dcterms:created xsi:type="dcterms:W3CDTF">2006-08-16T00:00:00Z</dcterms:created>
  <dcterms:modified xsi:type="dcterms:W3CDTF">2023-07-30T13:53:59Z</dcterms:modified>
  <dc:identifier>DAEhDyfaYKE</dc:identifier>
</cp:coreProperties>
</file>